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steinberg\Desktop\CA%20K-12%20per-pupil%20spending%20slide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steinberg\Desktop\Prop.%2098%20Slide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/>
              <a:t>California K-12 Per-Pupil Spending</a:t>
            </a:r>
          </a:p>
        </c:rich>
      </c:tx>
      <c:layout>
        <c:manualLayout>
          <c:xMode val="edge"/>
          <c:yMode val="edge"/>
          <c:x val="0.25336353340883344"/>
          <c:y val="3.5427037133671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2188021951801"/>
          <c:y val="0.12400718044959406"/>
          <c:w val="0.82090034200270423"/>
          <c:h val="0.7662630383637278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4000">
                  <a:schemeClr val="accent4">
                    <a:lumMod val="75000"/>
                  </a:schemeClr>
                </a:gs>
                <a:gs pos="39000">
                  <a:schemeClr val="accent6">
                    <a:lumMod val="60000"/>
                    <a:lumOff val="40000"/>
                  </a:schemeClr>
                </a:gs>
                <a:gs pos="72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Sheet1!$A$35:$A$37</c:f>
              <c:strCache>
                <c:ptCount val="3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</c:strCache>
            </c:strRef>
          </c:cat>
          <c:val>
            <c:numRef>
              <c:f>Sheet1!$B$35:$B$37</c:f>
              <c:numCache>
                <c:formatCode>"$"#,##0_);[Red]\("$"#,##0\)</c:formatCode>
                <c:ptCount val="3"/>
                <c:pt idx="0">
                  <c:v>9920</c:v>
                </c:pt>
                <c:pt idx="1">
                  <c:v>10223</c:v>
                </c:pt>
                <c:pt idx="2" formatCode="#,##0">
                  <c:v>10591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C1-4BCF-9048-A1B39C45D1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9555640"/>
        <c:axId val="127650160"/>
      </c:barChart>
      <c:catAx>
        <c:axId val="7955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50160"/>
        <c:crosses val="autoZero"/>
        <c:auto val="1"/>
        <c:lblAlgn val="ctr"/>
        <c:lblOffset val="100"/>
        <c:noMultiLvlLbl val="0"/>
      </c:catAx>
      <c:valAx>
        <c:axId val="127650160"/>
        <c:scaling>
          <c:orientation val="minMax"/>
          <c:max val="18000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5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CA School Funding ( Prop. 98) in Billions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4000">
                  <a:schemeClr val="accent4">
                    <a:lumMod val="75000"/>
                  </a:schemeClr>
                </a:gs>
                <a:gs pos="30000">
                  <a:schemeClr val="accent6">
                    <a:lumMod val="60000"/>
                    <a:lumOff val="40000"/>
                  </a:schemeClr>
                </a:gs>
                <a:gs pos="58000">
                  <a:schemeClr val="accent6">
                    <a:lumMod val="60000"/>
                    <a:lumOff val="40000"/>
                  </a:schemeClr>
                </a:gs>
                <a:gs pos="78000">
                  <a:schemeClr val="accent6">
                    <a:lumMod val="7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lumMod val="75000"/>
                </a:schemeClr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4000">
                    <a:schemeClr val="accent4">
                      <a:lumMod val="75000"/>
                    </a:schemeClr>
                  </a:gs>
                  <a:gs pos="30000">
                    <a:schemeClr val="accent6">
                      <a:lumMod val="60000"/>
                      <a:lumOff val="40000"/>
                    </a:schemeClr>
                  </a:gs>
                  <a:gs pos="58000">
                    <a:schemeClr val="accent6">
                      <a:lumMod val="60000"/>
                      <a:lumOff val="40000"/>
                    </a:schemeClr>
                  </a:gs>
                  <a:gs pos="78000">
                    <a:schemeClr val="accent6">
                      <a:lumMod val="7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75000"/>
                  </a:schemeClr>
                </a:solidFill>
                <a:miter lim="800000"/>
              </a:ln>
              <a:effectLst>
                <a:glow rad="63500">
                  <a:schemeClr val="accent2">
                    <a:satMod val="175000"/>
                    <a:alpha val="25000"/>
                  </a:schemeClr>
                </a:glow>
              </a:effectLst>
            </c:spPr>
          </c:dPt>
          <c:dPt>
            <c:idx val="1"/>
            <c:invertIfNegative val="0"/>
            <c:bubble3D val="0"/>
            <c:spPr>
              <a:gradFill>
                <a:gsLst>
                  <a:gs pos="4000">
                    <a:schemeClr val="accent4">
                      <a:lumMod val="75000"/>
                    </a:schemeClr>
                  </a:gs>
                  <a:gs pos="30000">
                    <a:schemeClr val="accent6">
                      <a:lumMod val="60000"/>
                      <a:lumOff val="40000"/>
                    </a:schemeClr>
                  </a:gs>
                  <a:gs pos="58000">
                    <a:schemeClr val="accent6">
                      <a:lumMod val="60000"/>
                      <a:lumOff val="40000"/>
                    </a:schemeClr>
                  </a:gs>
                  <a:gs pos="78000">
                    <a:schemeClr val="accent6">
                      <a:lumMod val="7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75000"/>
                  </a:schemeClr>
                </a:solidFill>
                <a:miter lim="800000"/>
              </a:ln>
              <a:effectLst>
                <a:glow rad="63500">
                  <a:schemeClr val="accent2">
                    <a:satMod val="175000"/>
                    <a:alpha val="25000"/>
                  </a:schemeClr>
                </a:glow>
              </a:effectLst>
            </c:spPr>
          </c:dPt>
          <c:dPt>
            <c:idx val="2"/>
            <c:invertIfNegative val="0"/>
            <c:bubble3D val="0"/>
            <c:spPr>
              <a:gradFill>
                <a:gsLst>
                  <a:gs pos="4000">
                    <a:schemeClr val="accent4">
                      <a:lumMod val="75000"/>
                    </a:schemeClr>
                  </a:gs>
                  <a:gs pos="30000">
                    <a:schemeClr val="accent6">
                      <a:lumMod val="60000"/>
                      <a:lumOff val="40000"/>
                    </a:schemeClr>
                  </a:gs>
                  <a:gs pos="58000">
                    <a:schemeClr val="accent6">
                      <a:lumMod val="60000"/>
                      <a:lumOff val="40000"/>
                    </a:schemeClr>
                  </a:gs>
                  <a:gs pos="78000">
                    <a:schemeClr val="accent6">
                      <a:lumMod val="7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75000"/>
                  </a:schemeClr>
                </a:solidFill>
                <a:miter lim="800000"/>
              </a:ln>
              <a:effectLst>
                <a:glow rad="63500">
                  <a:schemeClr val="accent2">
                    <a:satMod val="175000"/>
                    <a:alpha val="25000"/>
                  </a:schemeClr>
                </a:glow>
              </a:effectLst>
            </c:spPr>
          </c:dPt>
          <c:dPt>
            <c:idx val="3"/>
            <c:invertIfNegative val="0"/>
            <c:bubble3D val="0"/>
            <c:spPr>
              <a:gradFill>
                <a:gsLst>
                  <a:gs pos="4000">
                    <a:schemeClr val="accent4">
                      <a:lumMod val="75000"/>
                    </a:schemeClr>
                  </a:gs>
                  <a:gs pos="30000">
                    <a:schemeClr val="accent6">
                      <a:lumMod val="60000"/>
                      <a:lumOff val="40000"/>
                    </a:schemeClr>
                  </a:gs>
                  <a:gs pos="58000">
                    <a:schemeClr val="accent6">
                      <a:lumMod val="60000"/>
                      <a:lumOff val="40000"/>
                    </a:schemeClr>
                  </a:gs>
                  <a:gs pos="78000">
                    <a:schemeClr val="accent6">
                      <a:lumMod val="7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75000"/>
                  </a:schemeClr>
                </a:solidFill>
                <a:miter lim="800000"/>
              </a:ln>
              <a:effectLst>
                <a:glow rad="63500">
                  <a:schemeClr val="accent2">
                    <a:satMod val="175000"/>
                    <a:alpha val="25000"/>
                  </a:schemeClr>
                </a:glo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fld id="{3EBAD2C9-FD6A-4732-808F-1F5A594B5292}" type="VALUE">
                      <a:rPr lang="en-US" sz="1800" b="1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  Proposed</c:v>
                </c:pt>
              </c:strCache>
            </c:strRef>
          </c:cat>
          <c:val>
            <c:numRef>
              <c:f>Sheet1!$B$2:$B$5</c:f>
              <c:numCache>
                <c:formatCode>"$"#,##0.00_);[Red]\("$"#,##0.00\)</c:formatCode>
                <c:ptCount val="4"/>
                <c:pt idx="0">
                  <c:v>58.9</c:v>
                </c:pt>
                <c:pt idx="1">
                  <c:v>66.3</c:v>
                </c:pt>
                <c:pt idx="2">
                  <c:v>68.400000000000006</c:v>
                </c:pt>
                <c:pt idx="3">
                  <c:v>71.599999999999994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91-40AF-9174-938EA239D6B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15"/>
        <c:overlap val="-40"/>
        <c:axId val="128632472"/>
        <c:axId val="128828896"/>
      </c:barChart>
      <c:catAx>
        <c:axId val="1286324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28896"/>
        <c:crosses val="autoZero"/>
        <c:auto val="1"/>
        <c:lblAlgn val="ctr"/>
        <c:lblOffset val="100"/>
        <c:noMultiLvlLbl val="0"/>
      </c:catAx>
      <c:valAx>
        <c:axId val="128828896"/>
        <c:scaling>
          <c:orientation val="minMax"/>
          <c:max val="72"/>
          <c:min val="54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3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5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4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7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4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7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7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0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3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6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5">
                <a:lumMod val="20000"/>
                <a:lumOff val="80000"/>
              </a:schemeClr>
            </a:gs>
            <a:gs pos="77000">
              <a:schemeClr val="accent5">
                <a:lumMod val="40000"/>
                <a:lumOff val="60000"/>
              </a:schemeClr>
            </a:gs>
            <a:gs pos="88000">
              <a:schemeClr val="accent5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3B0C-16D6-4853-9EE3-147F4F83223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D6C1-5E1D-45B6-A159-E62999C2C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629075"/>
          </a:xfrm>
          <a:ln w="76200" cmpd="thinThick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Children’s Education &amp; Health Care Protection Act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3653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i="1" dirty="0" smtClean="0"/>
              <a:t>The Initiative Will Extend the Proposition 30 Income </a:t>
            </a:r>
            <a:r>
              <a:rPr lang="en-US" i="1" dirty="0"/>
              <a:t>T</a:t>
            </a:r>
            <a:r>
              <a:rPr lang="en-US" i="1" dirty="0" smtClean="0"/>
              <a:t>ax on the Top 2% Earners in the State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96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Need to Extend the Income Tax Portion of Prop 30 until 2030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Proposition 30 monies allowed SDEA to increase wages, lower class sizes &amp; caseloads, and maintain benefits, but the income tax will sunset in 2018.</a:t>
            </a:r>
          </a:p>
          <a:p>
            <a:r>
              <a:rPr lang="en-US" dirty="0" smtClean="0"/>
              <a:t>Proposition 30 monies raised education funding to the state guaranteed level prior to the recession.</a:t>
            </a:r>
          </a:p>
          <a:p>
            <a:r>
              <a:rPr lang="en-US" sz="3200" dirty="0"/>
              <a:t>CA School Funding per student is  below average when compared with other states.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753128"/>
              </p:ext>
            </p:extLst>
          </p:nvPr>
        </p:nvGraphicFramePr>
        <p:xfrm>
          <a:off x="366711" y="380999"/>
          <a:ext cx="8410575" cy="537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66712" y="5857875"/>
            <a:ext cx="8410574" cy="5533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333625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Gov. Brown’s proposed budget, the state’s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K-12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per-pupil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( Proposition 98)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rise to $10,591 in 2016-17, up $368 from the current year and an increase of nearly $3,600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compared with 2011-12.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1297" y="5445598"/>
            <a:ext cx="2708306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333625" algn="l"/>
              </a:tabLst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98 * 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3665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813791"/>
              </p:ext>
            </p:extLst>
          </p:nvPr>
        </p:nvGraphicFramePr>
        <p:xfrm>
          <a:off x="383059" y="381001"/>
          <a:ext cx="8390238" cy="498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33425" y="5617226"/>
            <a:ext cx="7410450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Prop. 98, approved by votes in 1988, guarantees a minimum level of funding to be spent on K-14 education. The 2016-17 budget plan pegs the Prop. 98 funding level at $71.6 billion.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3059" y="5617226"/>
            <a:ext cx="8390237" cy="629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206357"/>
              </p:ext>
            </p:extLst>
          </p:nvPr>
        </p:nvGraphicFramePr>
        <p:xfrm>
          <a:off x="1057274" y="843169"/>
          <a:ext cx="6886575" cy="4060196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2294957">
                  <a:extLst>
                    <a:ext uri="{9D8B030D-6E8A-4147-A177-3AD203B41FA5}">
                      <a16:colId xmlns="" xmlns:a16="http://schemas.microsoft.com/office/drawing/2014/main" val="364090053"/>
                    </a:ext>
                  </a:extLst>
                </a:gridCol>
                <a:gridCol w="2295809">
                  <a:extLst>
                    <a:ext uri="{9D8B030D-6E8A-4147-A177-3AD203B41FA5}">
                      <a16:colId xmlns="" xmlns:a16="http://schemas.microsoft.com/office/drawing/2014/main" val="2258876892"/>
                    </a:ext>
                  </a:extLst>
                </a:gridCol>
                <a:gridCol w="2295809">
                  <a:extLst>
                    <a:ext uri="{9D8B030D-6E8A-4147-A177-3AD203B41FA5}">
                      <a16:colId xmlns="" xmlns:a16="http://schemas.microsoft.com/office/drawing/2014/main" val="403328549"/>
                    </a:ext>
                  </a:extLst>
                </a:gridCol>
              </a:tblGrid>
              <a:tr h="11956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Per-Pupil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Expenditures, Adjusted for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 Cost-of-Living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Differences (2013)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(2013)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2940106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$18,853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2845914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$18,565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6725782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York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1751887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Wyoming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1470394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Jersey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$15,511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9777007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$15,340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1261338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Hampshire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$14,502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382021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$14,310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6453860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 of Columbia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$14,087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664353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 Island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$14,071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3417313"/>
                  </a:ext>
                </a:extLst>
              </a:tr>
              <a:tr h="150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8023844"/>
                  </a:ext>
                </a:extLst>
              </a:tr>
              <a:tr h="191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$8,216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6364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30877" y="339052"/>
            <a:ext cx="353936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10 States in Per-Pupil Spending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57274" y="4889685"/>
            <a:ext cx="6886575" cy="1692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Week’s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“Quality Counts” report, released in January, found California ranked 46</a:t>
            </a:r>
            <a:r>
              <a:rPr lang="en-US" sz="1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compared with all other states in per-pupil spending. The report analyzed 2013 dated, which was the latest available. Each state’s figures were adjusted for regional cost-of-living differences. California’s adjusted figures for 2013 was $8,216 – or $3,451 below the national average and $10,637 less than Vermont’s, the highest in the nation. For the past seven years, California has consistently ranked near the bottom of the chart.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03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Steps to Make Sure the Children’s Education &amp; Health Care Protection Act Qualifies for the November Ballot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6021"/>
            <a:ext cx="7886700" cy="3820941"/>
          </a:xfrm>
        </p:spPr>
        <p:txBody>
          <a:bodyPr/>
          <a:lstStyle/>
          <a:p>
            <a:r>
              <a:rPr lang="en-US" dirty="0" smtClean="0"/>
              <a:t>Hold a union meeting at your site.</a:t>
            </a:r>
          </a:p>
          <a:p>
            <a:r>
              <a:rPr lang="en-US" dirty="0" smtClean="0"/>
              <a:t>Discuss with your union colleagues the importance of increased education funding.</a:t>
            </a:r>
          </a:p>
          <a:p>
            <a:r>
              <a:rPr lang="en-US" dirty="0" smtClean="0"/>
              <a:t>Review initiative and signature gathering .</a:t>
            </a:r>
          </a:p>
          <a:p>
            <a:r>
              <a:rPr lang="en-US" dirty="0" smtClean="0"/>
              <a:t>Ask for volunteers to become signature gatherers for the initiative.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</TotalTime>
  <Words>418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Children’s Education &amp; Health Care Protection Act</vt:lpstr>
      <vt:lpstr>The Need to Extend the Income Tax Portion of Prop 30 until 2030</vt:lpstr>
      <vt:lpstr>PowerPoint Presentation</vt:lpstr>
      <vt:lpstr>PowerPoint Presentation</vt:lpstr>
      <vt:lpstr>PowerPoint Presentation</vt:lpstr>
      <vt:lpstr>Steps to Make Sure the Children’s Education &amp; Health Care Protection Act Qualifies for the November Ballot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Steinberg</dc:creator>
  <cp:lastModifiedBy>Rafal Dobrowolski</cp:lastModifiedBy>
  <cp:revision>22</cp:revision>
  <cp:lastPrinted>2016-03-01T18:58:50Z</cp:lastPrinted>
  <dcterms:created xsi:type="dcterms:W3CDTF">2016-02-29T22:43:45Z</dcterms:created>
  <dcterms:modified xsi:type="dcterms:W3CDTF">2016-04-29T15:44:54Z</dcterms:modified>
</cp:coreProperties>
</file>